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6" r:id="rId1"/>
  </p:sldMasterIdLst>
  <p:sldIdLst>
    <p:sldId id="256" r:id="rId2"/>
    <p:sldId id="259" r:id="rId3"/>
    <p:sldId id="264" r:id="rId4"/>
    <p:sldId id="265" r:id="rId5"/>
    <p:sldId id="261" r:id="rId6"/>
    <p:sldId id="266" r:id="rId7"/>
    <p:sldId id="267" r:id="rId8"/>
    <p:sldId id="269" r:id="rId9"/>
    <p:sldId id="268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138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811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968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829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634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730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534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273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38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98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441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2/21/2021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339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19" r:id="rId6"/>
    <p:sldLayoutId id="2147483715" r:id="rId7"/>
    <p:sldLayoutId id="2147483716" r:id="rId8"/>
    <p:sldLayoutId id="2147483717" r:id="rId9"/>
    <p:sldLayoutId id="2147483718" r:id="rId10"/>
    <p:sldLayoutId id="214748372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F1986942-C296-4809-BCD3-B7D3C6341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EB703DA-F907-454A-9A94-5F98DEB8BD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7783" y="484632"/>
            <a:ext cx="5947791" cy="35661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i-FI" sz="6100" dirty="0"/>
              <a:t>HOITAJAT JA</a:t>
            </a:r>
            <a:br>
              <a:rPr lang="fi-FI" sz="6100" dirty="0"/>
            </a:br>
            <a:r>
              <a:rPr lang="fi-FI" sz="6100" dirty="0"/>
              <a:t>NUORISOKLUBI</a:t>
            </a:r>
            <a:br>
              <a:rPr lang="fi-FI" sz="6100" dirty="0"/>
            </a:br>
            <a:r>
              <a:rPr lang="fi-FI" sz="6100" dirty="0" err="1"/>
              <a:t>Wanhis</a:t>
            </a:r>
            <a:r>
              <a:rPr lang="fi-FI" sz="6100" dirty="0"/>
              <a:t> ja WKT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C47AA7F-CB26-45FF-B221-384C393C67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783" y="4480560"/>
            <a:ext cx="8405241" cy="157276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2000" b="1" dirty="0"/>
              <a:t>Yhteinen </a:t>
            </a:r>
            <a:r>
              <a:rPr lang="fi-FI" sz="2000" b="1" dirty="0" err="1"/>
              <a:t>Teams</a:t>
            </a:r>
            <a:r>
              <a:rPr lang="fi-FI" sz="2000" b="1" dirty="0"/>
              <a:t> etäkokoontuminen Pelisääntökeskustelun merkeissä pidetty 30.1..2021. </a:t>
            </a:r>
          </a:p>
          <a:p>
            <a:pPr>
              <a:lnSpc>
                <a:spcPct val="100000"/>
              </a:lnSpc>
            </a:pPr>
            <a:r>
              <a:rPr lang="fi-FI" sz="2000" b="1" dirty="0"/>
              <a:t>Jaana Seppänen, </a:t>
            </a:r>
            <a:r>
              <a:rPr lang="fi-FI" sz="2000" b="1" dirty="0" err="1"/>
              <a:t>Masteropettaja</a:t>
            </a:r>
            <a:r>
              <a:rPr lang="fi-FI" sz="2000" b="1" dirty="0"/>
              <a:t>, ammattivalmentaja, Vuoden ´19 Ratsastuksenopettaja </a:t>
            </a:r>
            <a:br>
              <a:rPr lang="fi-FI" sz="2000" b="1" dirty="0"/>
            </a:br>
            <a:r>
              <a:rPr lang="fi-FI" sz="2000" b="1" dirty="0"/>
              <a:t>A-taitotuomari, estetuomari, c-ratamestari, IVK koulutuomari, </a:t>
            </a:r>
            <a:r>
              <a:rPr lang="fi-FI" sz="2000" b="1" dirty="0" err="1"/>
              <a:t>pararatsastusavustaja</a:t>
            </a:r>
            <a:r>
              <a:rPr lang="fi-FI" sz="2000" b="1" dirty="0"/>
              <a:t> ja Sosiaalipedagogisen hevostoiminnan ohjaaja</a:t>
            </a:r>
          </a:p>
          <a:p>
            <a:pPr>
              <a:lnSpc>
                <a:spcPct val="100000"/>
              </a:lnSpc>
            </a:pPr>
            <a:r>
              <a:rPr lang="fi-FI" sz="2000" b="1" dirty="0"/>
              <a:t>Celina Virtanen, ratsastuksenohjaaja, </a:t>
            </a:r>
            <a:r>
              <a:rPr lang="fi-FI" sz="2000" b="1" dirty="0" err="1"/>
              <a:t>fyioterapeutti</a:t>
            </a:r>
            <a:r>
              <a:rPr lang="fi-FI" sz="2000" b="1" dirty="0"/>
              <a:t>, luonto-opas, B-Taitotuomari, hevoskerhon ohjaaja, </a:t>
            </a:r>
            <a:r>
              <a:rPr lang="fi-FI" sz="2000" b="1" dirty="0" err="1"/>
              <a:t>Pararatsastusavustaja</a:t>
            </a:r>
            <a:endParaRPr lang="fi-FI" sz="2000" b="1" dirty="0"/>
          </a:p>
        </p:txBody>
      </p:sp>
      <p:pic>
        <p:nvPicPr>
          <p:cNvPr id="14" name="Kuva 13" descr="Kuva, joka sisältää kohteen ruoho, ulko, puu, ratsastus&#10;&#10;Kuvaus luotu automaattisesti">
            <a:extLst>
              <a:ext uri="{FF2B5EF4-FFF2-40B4-BE49-F238E27FC236}">
                <a16:creationId xmlns:a16="http://schemas.microsoft.com/office/drawing/2014/main" id="{12C55C1A-B4C7-4FA3-BB71-4B6246A1AF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03" r="-3" b="23126"/>
          <a:stretch/>
        </p:blipFill>
        <p:spPr>
          <a:xfrm>
            <a:off x="7041543" y="374396"/>
            <a:ext cx="3537598" cy="3676396"/>
          </a:xfrm>
          <a:prstGeom prst="rect">
            <a:avLst/>
          </a:prstGeom>
        </p:spPr>
      </p:pic>
      <p:sp>
        <p:nvSpPr>
          <p:cNvPr id="62" name="Rectangle 6">
            <a:extLst>
              <a:ext uri="{FF2B5EF4-FFF2-40B4-BE49-F238E27FC236}">
                <a16:creationId xmlns:a16="http://schemas.microsoft.com/office/drawing/2014/main" id="{35BC54F7-1315-4D6C-9420-A5BF0CDDB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7784" y="42521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80A9A3"/>
          </a:solidFill>
          <a:ln w="38100" cap="rnd">
            <a:solidFill>
              <a:srgbClr val="80A9A3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Kuva, joka sisältää kohteen ulko, puu, hevonen, henkilö&#10;&#10;Kuvaus luotu automaattisesti">
            <a:extLst>
              <a:ext uri="{FF2B5EF4-FFF2-40B4-BE49-F238E27FC236}">
                <a16:creationId xmlns:a16="http://schemas.microsoft.com/office/drawing/2014/main" id="{F05CB07B-239F-4BFE-8871-0BDC20257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8375" y="2439705"/>
            <a:ext cx="2724541" cy="408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9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28DDCAE-57C1-4FEA-A492-5E944BD79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i-FI" sz="3600" dirty="0"/>
              <a:t>Tallin yhteiset </a:t>
            </a:r>
            <a:r>
              <a:rPr lang="fi-FI" sz="3600"/>
              <a:t>pelisäännöt löytyvät </a:t>
            </a:r>
            <a:r>
              <a:rPr lang="fi-FI" sz="3600" dirty="0"/>
              <a:t>nettisivuilta.</a:t>
            </a:r>
            <a:br>
              <a:rPr lang="fi-FI" sz="3600" dirty="0"/>
            </a:br>
            <a:r>
              <a:rPr lang="fi-FI" sz="3600" dirty="0"/>
              <a:t>Hoitajien tärkeäksi kokemat asiat pelisääntöihin: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52B5AAE3-EF8A-4175-B995-BD309B6EB3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20074" y="1517934"/>
            <a:ext cx="3800475" cy="5340066"/>
          </a:xfr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938054EA-67BE-433C-82B0-AF3706657E51}"/>
              </a:ext>
            </a:extLst>
          </p:cNvPr>
          <p:cNvSpPr txBox="1"/>
          <p:nvPr/>
        </p:nvSpPr>
        <p:spPr>
          <a:xfrm>
            <a:off x="781049" y="1935242"/>
            <a:ext cx="7439025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b="1" dirty="0"/>
              <a:t>Ketään ei kiusata, nimitellä ja haukuta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b="1" dirty="0"/>
              <a:t>Positiivinen ilmapiiri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b="1" dirty="0"/>
              <a:t>Tallissa käyttäytyminen rauhallisesti, ei juosta ja huudeta, hevosille rauha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b="1" dirty="0"/>
              <a:t>Autetaan toisia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b="1" dirty="0"/>
              <a:t>Kannustetaan toisiamme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b="1" dirty="0"/>
              <a:t>Ei jätetä varusteita lojumaan </a:t>
            </a:r>
            <a:r>
              <a:rPr lang="fi-FI" sz="2000" b="1" dirty="0" err="1"/>
              <a:t>minnekkään</a:t>
            </a:r>
            <a:endParaRPr lang="fi-FI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b="1" dirty="0"/>
              <a:t>Kunnioitetaan toisiamme ja hevosia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b="1" dirty="0"/>
              <a:t>Pidetään paikat siistinä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b="1" dirty="0"/>
              <a:t>Käyttäydytään rauhallisesti mutta jämäkästi hevosten kanssa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b="1" dirty="0"/>
              <a:t>Positiivinen some, lupa kuvaamiseen opelta ja kaikilta ratsastavilta ja AINA äänet pois videoilta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b="1" dirty="0"/>
              <a:t>Ei lainata toisten tavaroita ilman lupaa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b="1" dirty="0"/>
              <a:t>Ei tuhota tallin ja muiden omaisuutta, jos joku hajoaa ilmoitetaan siitä henkilökunnalle välittömästi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b="1" dirty="0"/>
              <a:t>Tutustutaan tallin sääntöihin ja turvallisuusohjeisiin </a:t>
            </a:r>
            <a:r>
              <a:rPr lang="fi-FI" sz="2000" b="1" dirty="0">
                <a:sym typeface="Wingdings" panose="05000000000000000000" pitchFamily="2" charset="2"/>
              </a:rPr>
              <a:t> ohjeistetaan ystävällisesti eteenpäin.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b="1" dirty="0">
                <a:sym typeface="Wingdings" panose="05000000000000000000" pitchFamily="2" charset="2"/>
              </a:rPr>
              <a:t>Tiedostetaan omat taidot ja kysytään apua tarvittaessa. </a:t>
            </a:r>
            <a:endParaRPr lang="fi-FI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b="1" dirty="0"/>
          </a:p>
        </p:txBody>
      </p:sp>
      <p:pic>
        <p:nvPicPr>
          <p:cNvPr id="4" name="Kuva 3" descr="Kuva, joka sisältää kohteen nuoli&#10;&#10;Kuvaus luotu automaattisesti">
            <a:extLst>
              <a:ext uri="{FF2B5EF4-FFF2-40B4-BE49-F238E27FC236}">
                <a16:creationId xmlns:a16="http://schemas.microsoft.com/office/drawing/2014/main" id="{A3668544-B260-49A1-8F98-0FB563FC33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325" y="1643063"/>
            <a:ext cx="2790826" cy="314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306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1BFD36-7771-4A1E-97EC-45E45CB80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Wanhamäen</a:t>
            </a:r>
            <a:r>
              <a:rPr lang="fi-FI" dirty="0"/>
              <a:t> Tallin hoitajat 1.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70A5FA3-830F-4AB0-B16F-5FADB28C7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Hoitajan perustiedot löytyvät </a:t>
            </a:r>
            <a:r>
              <a:rPr lang="fi-FI" sz="1600" dirty="0" err="1">
                <a:latin typeface="Arial" panose="020B0604020202020204" pitchFamily="34" charset="0"/>
                <a:cs typeface="Arial" panose="020B0604020202020204" pitchFamily="34" charset="0"/>
              </a:rPr>
              <a:t>Hopotista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Olemme yhdessä käyneet seuraavat säännöt, ehdot ja vastuut läpi.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i-FI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Wanhamäen</a:t>
            </a:r>
            <a:r>
              <a:rPr lang="fi-FI" sz="1600" b="1" dirty="0">
                <a:latin typeface="Arial" panose="020B0604020202020204" pitchFamily="34" charset="0"/>
                <a:cs typeface="Arial" panose="020B0604020202020204" pitchFamily="34" charset="0"/>
              </a:rPr>
              <a:t> Tallin hoitajat: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i-FI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Ratsastavat säännöllisesti vähintään 1x vko, käyvät tallilla minimissään 2x vko (Korona aika poikkeus), päivittävät WA-ryhmää tarvittaessa käydessään.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Ovat jonkun </a:t>
            </a:r>
            <a:r>
              <a:rPr lang="fi-FI" sz="1600" dirty="0" err="1">
                <a:latin typeface="Arial" panose="020B0604020202020204" pitchFamily="34" charset="0"/>
                <a:cs typeface="Arial" panose="020B0604020202020204" pitchFamily="34" charset="0"/>
              </a:rPr>
              <a:t>SRL:n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 seuran jäseniä tai Green Card jäseniä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Auttavat tallilla ollessaan kaikkia apua tarvitsevia!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Ovat esimerkkeinä ja opastavat pienempiä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600" dirty="0" err="1">
                <a:latin typeface="Arial" panose="020B0604020202020204" pitchFamily="34" charset="0"/>
                <a:cs typeface="Arial" panose="020B0604020202020204" pitchFamily="34" charset="0"/>
              </a:rPr>
              <a:t>Wanhiksen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 hoitaja passi löytyy </a:t>
            </a:r>
            <a:r>
              <a:rPr lang="fi-FI" sz="1600" dirty="0" err="1">
                <a:latin typeface="Arial" panose="020B0604020202020204" pitchFamily="34" charset="0"/>
                <a:cs typeface="Arial" panose="020B0604020202020204" pitchFamily="34" charset="0"/>
              </a:rPr>
              <a:t>hopotista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 omasta profiilista lahjakorteista.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	Talliavuista saa merkinnän mm. (henkilökunta määrittelee)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10 merkintää = 1 </a:t>
            </a:r>
            <a:r>
              <a:rPr lang="fi-FI" sz="1200" dirty="0" err="1">
                <a:latin typeface="Arial" panose="020B0604020202020204" pitchFamily="34" charset="0"/>
                <a:cs typeface="Arial" panose="020B0604020202020204" pitchFamily="34" charset="0"/>
              </a:rPr>
              <a:t>hopoti</a:t>
            </a: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 tunti 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Talutus 5x = 1 </a:t>
            </a:r>
            <a:r>
              <a:rPr lang="fi-FI" sz="1200" dirty="0" err="1">
                <a:latin typeface="Arial" panose="020B0604020202020204" pitchFamily="34" charset="0"/>
                <a:cs typeface="Arial" panose="020B0604020202020204" pitchFamily="34" charset="0"/>
              </a:rPr>
              <a:t>hopoti</a:t>
            </a: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 tunti 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Hoitajaliikutus ns. itsenäinen tunti yhtenä vaihtoehtona. 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fi-FI" sz="1200" dirty="0" err="1">
                <a:latin typeface="Arial" panose="020B0604020202020204" pitchFamily="34" charset="0"/>
                <a:cs typeface="Arial" panose="020B0604020202020204" pitchFamily="34" charset="0"/>
              </a:rPr>
              <a:t>Hopoti</a:t>
            </a: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 tunnit voi käyttää </a:t>
            </a:r>
            <a:r>
              <a:rPr lang="fi-FI" sz="1200" dirty="0" err="1">
                <a:latin typeface="Arial" panose="020B0604020202020204" pitchFamily="34" charset="0"/>
                <a:cs typeface="Arial" panose="020B0604020202020204" pitchFamily="34" charset="0"/>
              </a:rPr>
              <a:t>Wanhan</a:t>
            </a: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 Koulun Tallilla tai </a:t>
            </a:r>
            <a:r>
              <a:rPr lang="fi-FI" sz="1200" dirty="0" err="1">
                <a:latin typeface="Arial" panose="020B0604020202020204" pitchFamily="34" charset="0"/>
                <a:cs typeface="Arial" panose="020B0604020202020204" pitchFamily="34" charset="0"/>
              </a:rPr>
              <a:t>Wanhamäen</a:t>
            </a: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 tallilla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Taluttavat tarvittaessa (LAUANTAIT!), hoitaja pyrkii avustamaan vähintään 1 x kk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Hoitajille varatut kaapit ja tilat pidetään siistinä, seuraa siivousvuorolistaa! Roskis (ei ruokaa) tyhjennetään.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Huolehtivat hoitohevosensa siisteydestä, varusteiden puhdistuksesta ja pesevät säännöllisesti satulahuopia/vöitä, huovat pesukoneeseen.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i-FI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947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1BFD36-7771-4A1E-97EC-45E45CB80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Wanhamäen</a:t>
            </a:r>
            <a:r>
              <a:rPr lang="fi-FI" dirty="0"/>
              <a:t> Tallin hoitajat 2.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70A5FA3-830F-4AB0-B16F-5FADB28C7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Huolehtivat omalta osaltaan tallin yleisestä siisteydestä ja järjestyksestä (käytävien lakaisu, tavarat paikalleen käytön jälkeen/muiden jäljiltä)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Osallistuvat hoitajakokouksiin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Auttavat kisoissa toimihenkilötehtävissä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Hoitajat eivät ohjeista tai jaa hoitotehtäviä toisilleen/keskenään, vaan ottavat ohjeet ja tehtävät vastaan opeilta/tallihenkilökunnalta tai kysyvät epäselvissä tilanteissa!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Saavat ilmaiseksi osallistua hevosen hoitokursseille, nuorisoklubiin.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Suorittavat ilmaiseksi perushoitomerkin ja Hoito 1 merkin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Alaikäisen hoitajan vastuu on huoltajilla.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i-FI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Allekirjoitetaan nämä yhdessä sovitut asiat ja palautetaan tallille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i-FI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i-FI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	____________________________________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Oma allekirjoitus ja nimenselvennös		huoltajan allekirjoitus ja nimenselvennys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i-FI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015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2543B45-5A1D-401A-B5AD-FE16704E9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Wanhamäen</a:t>
            </a:r>
            <a:r>
              <a:rPr lang="fi-FI" dirty="0"/>
              <a:t> Tallin hoitajat:</a:t>
            </a:r>
          </a:p>
        </p:txBody>
      </p:sp>
      <p:graphicFrame>
        <p:nvGraphicFramePr>
          <p:cNvPr id="4" name="Taulukko 4">
            <a:extLst>
              <a:ext uri="{FF2B5EF4-FFF2-40B4-BE49-F238E27FC236}">
                <a16:creationId xmlns:a16="http://schemas.microsoft.com/office/drawing/2014/main" id="{12BFCA83-D44D-46F8-B0C0-4AF2902506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851398"/>
              </p:ext>
            </p:extLst>
          </p:nvPr>
        </p:nvGraphicFramePr>
        <p:xfrm>
          <a:off x="394653" y="174727"/>
          <a:ext cx="11402694" cy="6508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0898">
                  <a:extLst>
                    <a:ext uri="{9D8B030D-6E8A-4147-A177-3AD203B41FA5}">
                      <a16:colId xmlns:a16="http://schemas.microsoft.com/office/drawing/2014/main" val="507730531"/>
                    </a:ext>
                  </a:extLst>
                </a:gridCol>
                <a:gridCol w="3800898">
                  <a:extLst>
                    <a:ext uri="{9D8B030D-6E8A-4147-A177-3AD203B41FA5}">
                      <a16:colId xmlns:a16="http://schemas.microsoft.com/office/drawing/2014/main" val="2574886547"/>
                    </a:ext>
                  </a:extLst>
                </a:gridCol>
                <a:gridCol w="3800898">
                  <a:extLst>
                    <a:ext uri="{9D8B030D-6E8A-4147-A177-3AD203B41FA5}">
                      <a16:colId xmlns:a16="http://schemas.microsoft.com/office/drawing/2014/main" val="782667269"/>
                    </a:ext>
                  </a:extLst>
                </a:gridCol>
              </a:tblGrid>
              <a:tr h="433903">
                <a:tc>
                  <a:txBody>
                    <a:bodyPr/>
                    <a:lstStyle/>
                    <a:p>
                      <a:r>
                        <a:rPr lang="fi-FI" b="1" dirty="0"/>
                        <a:t>Nimi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b="1" dirty="0"/>
                        <a:t>hoitomerkit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b="1" dirty="0"/>
                        <a:t>hevonen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417939"/>
                  </a:ext>
                </a:extLst>
              </a:tr>
              <a:tr h="433903">
                <a:tc>
                  <a:txBody>
                    <a:bodyPr/>
                    <a:lstStyle/>
                    <a:p>
                      <a:r>
                        <a:rPr lang="fi-FI" b="1" dirty="0"/>
                        <a:t>Hilla Haataja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b="1" dirty="0"/>
                        <a:t>Turo, </a:t>
                      </a:r>
                      <a:r>
                        <a:rPr lang="fi-FI" b="1" dirty="0" err="1"/>
                        <a:t>Randa</a:t>
                      </a:r>
                      <a:endParaRPr lang="fi-FI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740891"/>
                  </a:ext>
                </a:extLst>
              </a:tr>
              <a:tr h="433903">
                <a:tc>
                  <a:txBody>
                    <a:bodyPr/>
                    <a:lstStyle/>
                    <a:p>
                      <a:r>
                        <a:rPr lang="fi-FI" b="1" dirty="0"/>
                        <a:t>Helmi Haataja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b="1" dirty="0" err="1"/>
                        <a:t>Göö</a:t>
                      </a:r>
                      <a:endParaRPr lang="fi-FI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28243"/>
                  </a:ext>
                </a:extLst>
              </a:tr>
              <a:tr h="433903">
                <a:tc>
                  <a:txBody>
                    <a:bodyPr/>
                    <a:lstStyle/>
                    <a:p>
                      <a:r>
                        <a:rPr lang="fi-FI" b="1" dirty="0"/>
                        <a:t>Venla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b="1" dirty="0"/>
                        <a:t>Nappi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498853"/>
                  </a:ext>
                </a:extLst>
              </a:tr>
              <a:tr h="433903">
                <a:tc>
                  <a:txBody>
                    <a:bodyPr/>
                    <a:lstStyle/>
                    <a:p>
                      <a:r>
                        <a:rPr lang="fi-FI" b="1" dirty="0" err="1"/>
                        <a:t>Santra</a:t>
                      </a:r>
                      <a:endParaRPr lang="fi-F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b="1" dirty="0" err="1"/>
                        <a:t>Agu</a:t>
                      </a:r>
                      <a:endParaRPr lang="fi-FI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9493323"/>
                  </a:ext>
                </a:extLst>
              </a:tr>
              <a:tr h="433903">
                <a:tc>
                  <a:txBody>
                    <a:bodyPr/>
                    <a:lstStyle/>
                    <a:p>
                      <a:r>
                        <a:rPr lang="fi-FI" b="1" dirty="0"/>
                        <a:t>Aaro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b="1" dirty="0"/>
                        <a:t>Omppu, Sakke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7794555"/>
                  </a:ext>
                </a:extLst>
              </a:tr>
              <a:tr h="433903">
                <a:tc>
                  <a:txBody>
                    <a:bodyPr/>
                    <a:lstStyle/>
                    <a:p>
                      <a:r>
                        <a:rPr lang="fi-FI" b="1" dirty="0"/>
                        <a:t>Aino-Leena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b="1" dirty="0"/>
                        <a:t>Aki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0326927"/>
                  </a:ext>
                </a:extLst>
              </a:tr>
              <a:tr h="433903">
                <a:tc>
                  <a:txBody>
                    <a:bodyPr/>
                    <a:lstStyle/>
                    <a:p>
                      <a:r>
                        <a:rPr lang="fi-FI" b="1" dirty="0"/>
                        <a:t>Outi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b="1" dirty="0"/>
                        <a:t>Pippuri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9481200"/>
                  </a:ext>
                </a:extLst>
              </a:tr>
              <a:tr h="433903">
                <a:tc>
                  <a:txBody>
                    <a:bodyPr/>
                    <a:lstStyle/>
                    <a:p>
                      <a:r>
                        <a:rPr lang="fi-FI" b="1" dirty="0" err="1"/>
                        <a:t>Miressa</a:t>
                      </a:r>
                      <a:endParaRPr lang="fi-F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b="1" dirty="0"/>
                        <a:t>Omppu, Sakke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2393402"/>
                  </a:ext>
                </a:extLst>
              </a:tr>
              <a:tr h="433903">
                <a:tc>
                  <a:txBody>
                    <a:bodyPr/>
                    <a:lstStyle/>
                    <a:p>
                      <a:r>
                        <a:rPr lang="fi-FI" b="1" dirty="0"/>
                        <a:t>Eeva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b="1" dirty="0"/>
                        <a:t>Perushoito ja hoito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b="1" dirty="0"/>
                        <a:t>Tarmo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76794"/>
                  </a:ext>
                </a:extLst>
              </a:tr>
              <a:tr h="433903">
                <a:tc>
                  <a:txBody>
                    <a:bodyPr/>
                    <a:lstStyle/>
                    <a:p>
                      <a:r>
                        <a:rPr lang="fi-FI" b="1" dirty="0"/>
                        <a:t>Iida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b="1" dirty="0"/>
                        <a:t>Perushoito ja hoito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b="1" dirty="0" err="1"/>
                        <a:t>Agu</a:t>
                      </a:r>
                      <a:r>
                        <a:rPr lang="fi-FI" b="1" dirty="0"/>
                        <a:t>, </a:t>
                      </a:r>
                      <a:r>
                        <a:rPr lang="fi-FI" b="1" dirty="0" err="1"/>
                        <a:t>Kamilla</a:t>
                      </a:r>
                      <a:endParaRPr lang="fi-FI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4823644"/>
                  </a:ext>
                </a:extLst>
              </a:tr>
              <a:tr h="433903">
                <a:tc>
                  <a:txBody>
                    <a:bodyPr/>
                    <a:lstStyle/>
                    <a:p>
                      <a:r>
                        <a:rPr lang="fi-FI" b="1" dirty="0"/>
                        <a:t>Karita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b="1" dirty="0"/>
                        <a:t>Perushoito ja hoito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b="1" dirty="0"/>
                        <a:t>Aki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6474468"/>
                  </a:ext>
                </a:extLst>
              </a:tr>
              <a:tr h="433903">
                <a:tc>
                  <a:txBody>
                    <a:bodyPr/>
                    <a:lstStyle/>
                    <a:p>
                      <a:r>
                        <a:rPr lang="fi-FI" b="1" dirty="0"/>
                        <a:t>Vilma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b="1" dirty="0"/>
                        <a:t>Rontti, </a:t>
                      </a:r>
                      <a:r>
                        <a:rPr lang="fi-FI" b="1" dirty="0" err="1"/>
                        <a:t>Pulde</a:t>
                      </a:r>
                      <a:endParaRPr lang="fi-FI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7307828"/>
                  </a:ext>
                </a:extLst>
              </a:tr>
              <a:tr h="433903">
                <a:tc>
                  <a:txBody>
                    <a:bodyPr/>
                    <a:lstStyle/>
                    <a:p>
                      <a:r>
                        <a:rPr lang="fi-FI" b="1" dirty="0"/>
                        <a:t>Arno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b="1" dirty="0"/>
                        <a:t>Mamma, </a:t>
                      </a:r>
                      <a:r>
                        <a:rPr lang="fi-FI" b="1" dirty="0" err="1"/>
                        <a:t>Filu</a:t>
                      </a:r>
                      <a:endParaRPr lang="fi-FI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466388"/>
                  </a:ext>
                </a:extLst>
              </a:tr>
              <a:tr h="433903">
                <a:tc>
                  <a:txBody>
                    <a:bodyPr/>
                    <a:lstStyle/>
                    <a:p>
                      <a:r>
                        <a:rPr lang="fi-FI" b="1" dirty="0"/>
                        <a:t>Tinja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b="1" dirty="0"/>
                        <a:t>Perushoito ja hoito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b="1" dirty="0"/>
                        <a:t>Sakke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48053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1823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4E0533A-B440-4890-AF35-40C6D9B4A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419540" cy="5431536"/>
          </a:xfrm>
        </p:spPr>
        <p:txBody>
          <a:bodyPr>
            <a:normAutofit/>
          </a:bodyPr>
          <a:lstStyle/>
          <a:p>
            <a:r>
              <a:rPr lang="fi-FI" sz="3800" dirty="0" err="1"/>
              <a:t>Wanhamäen</a:t>
            </a:r>
            <a:r>
              <a:rPr lang="fi-FI" sz="3800" dirty="0"/>
              <a:t> Tallin Nuorisoklubi</a:t>
            </a:r>
            <a:br>
              <a:rPr lang="fi-FI" sz="3800" dirty="0"/>
            </a:br>
            <a:r>
              <a:rPr lang="fi-FI" sz="3800" dirty="0"/>
              <a:t>suunnitelma</a:t>
            </a:r>
            <a:br>
              <a:rPr lang="fi-FI" sz="3800" dirty="0"/>
            </a:br>
            <a:r>
              <a:rPr lang="fi-FI" sz="3800" dirty="0"/>
              <a:t>v. 2021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39411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80A9A3"/>
          </a:solidFill>
          <a:ln w="41275" cap="rnd">
            <a:solidFill>
              <a:srgbClr val="80A9A3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53900F7-2453-4B1A-BDC8-CFFDB7E12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8790" y="163287"/>
            <a:ext cx="6623095" cy="6498770"/>
          </a:xfrm>
        </p:spPr>
        <p:txBody>
          <a:bodyPr anchor="ctr">
            <a:normAutofit fontScale="92500" lnSpcReduction="10000"/>
          </a:bodyPr>
          <a:lstStyle/>
          <a:p>
            <a:r>
              <a:rPr lang="fi-FI" sz="3200" b="1" dirty="0"/>
              <a:t>Kelle? Kaikille hoitajille, ikä n. 10-18v.</a:t>
            </a:r>
          </a:p>
          <a:p>
            <a:r>
              <a:rPr lang="fi-FI" sz="3200" b="1" dirty="0"/>
              <a:t>Mitä? </a:t>
            </a:r>
            <a:br>
              <a:rPr lang="fi-FI" sz="3200" b="1" dirty="0"/>
            </a:br>
            <a:r>
              <a:rPr lang="fi-FI" sz="3200" b="1" dirty="0"/>
              <a:t>Ulkopelejä, mäkihyppylajikokeilu, hiihto/pulkkaratsastus, tallivierailu WKT, Ulkotreenit ratsastajan oheisliikuntaan liittyen Mahdollinen messureissu jos korona sallii? Poniagilityä, heppojen kanssa oleminen, Leffailta</a:t>
            </a:r>
            <a:br>
              <a:rPr lang="fi-FI" sz="3200" b="1" dirty="0"/>
            </a:br>
            <a:r>
              <a:rPr lang="fi-FI" sz="3200" b="1" dirty="0">
                <a:sym typeface="Wingdings" panose="05000000000000000000" pitchFamily="2" charset="2"/>
              </a:rPr>
              <a:t> Toimintaa y</a:t>
            </a:r>
            <a:r>
              <a:rPr lang="fi-FI" sz="3200" b="1" dirty="0"/>
              <a:t>hteistyössä </a:t>
            </a:r>
            <a:r>
              <a:rPr lang="fi-FI" sz="3200" b="1" dirty="0" err="1"/>
              <a:t>sennutiimin</a:t>
            </a:r>
            <a:r>
              <a:rPr lang="fi-FI" sz="3200" b="1" dirty="0"/>
              <a:t> kanssa</a:t>
            </a:r>
          </a:p>
          <a:p>
            <a:r>
              <a:rPr lang="fi-FI" sz="3200" b="1" dirty="0"/>
              <a:t>Jos korona jatkuu, etä- kokoontumiset.</a:t>
            </a:r>
          </a:p>
          <a:p>
            <a:r>
              <a:rPr lang="fi-FI" sz="3200" b="1" dirty="0" err="1">
                <a:sym typeface="Wingdings" panose="05000000000000000000" pitchFamily="2" charset="2"/>
              </a:rPr>
              <a:t>Etä</a:t>
            </a:r>
            <a:r>
              <a:rPr lang="fi-FI" sz="3200" b="1" dirty="0">
                <a:sym typeface="Wingdings" panose="05000000000000000000" pitchFamily="2" charset="2"/>
              </a:rPr>
              <a:t> koulutusta: Letitys, merkkisuoritustilaisuudet etänä? </a:t>
            </a:r>
            <a:br>
              <a:rPr lang="fi-FI" sz="3200" b="1" dirty="0">
                <a:sym typeface="Wingdings" panose="05000000000000000000" pitchFamily="2" charset="2"/>
              </a:rPr>
            </a:br>
            <a:r>
              <a:rPr lang="fi-FI" sz="3200" b="1" dirty="0">
                <a:sym typeface="Wingdings" panose="05000000000000000000" pitchFamily="2" charset="2"/>
              </a:rPr>
              <a:t>Somekoulutus Siiri!</a:t>
            </a:r>
          </a:p>
          <a:p>
            <a:r>
              <a:rPr lang="fi-FI" sz="3200" b="1" dirty="0">
                <a:sym typeface="Wingdings" panose="05000000000000000000" pitchFamily="2" charset="2"/>
              </a:rPr>
              <a:t>Ensiapukurssi, hevosille ja ihmisille</a:t>
            </a:r>
          </a:p>
          <a:p>
            <a:r>
              <a:rPr lang="fi-FI" sz="3200" b="1" dirty="0">
                <a:sym typeface="Wingdings" panose="05000000000000000000" pitchFamily="2" charset="2"/>
              </a:rPr>
              <a:t>Etähevostaitokilpailu?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67038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1BFD36-7771-4A1E-97EC-45E45CB80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Wanhan</a:t>
            </a:r>
            <a:r>
              <a:rPr lang="fi-FI" dirty="0"/>
              <a:t> Koulun Tallin hoitajat 1.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70A5FA3-830F-4AB0-B16F-5FADB28C7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Hoitajan perustiedot löytyvät </a:t>
            </a:r>
            <a:r>
              <a:rPr lang="fi-FI" sz="1600" dirty="0" err="1">
                <a:latin typeface="Arial" panose="020B0604020202020204" pitchFamily="34" charset="0"/>
                <a:cs typeface="Arial" panose="020B0604020202020204" pitchFamily="34" charset="0"/>
              </a:rPr>
              <a:t>HOPOTIsta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Olemme yhdessä käyneet seuraavat säännöt, ehdot, vastuut ja edut läpi.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i-FI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Wanhan</a:t>
            </a:r>
            <a:r>
              <a:rPr lang="fi-FI" sz="1600" b="1" dirty="0">
                <a:latin typeface="Arial" panose="020B0604020202020204" pitchFamily="34" charset="0"/>
                <a:cs typeface="Arial" panose="020B0604020202020204" pitchFamily="34" charset="0"/>
              </a:rPr>
              <a:t> Koulun Tallin hoitajat: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i-FI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Ratsastavat säännöllisesti 1x vko, käyvät tallilla minimissään 2x vko (Korona aika poikkeus), päivittävät WA-ryhmää tarvittaessa käydessään.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Ovat jonkun </a:t>
            </a:r>
            <a:r>
              <a:rPr lang="fi-FI" sz="1600" dirty="0" err="1">
                <a:latin typeface="Arial" panose="020B0604020202020204" pitchFamily="34" charset="0"/>
                <a:cs typeface="Arial" panose="020B0604020202020204" pitchFamily="34" charset="0"/>
              </a:rPr>
              <a:t>SRL:n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 seuran jäseniä tai Green Card jäseniä.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Auttavat tallilla ollessaan kaikkia apua tarvitsevia!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Ovat esimerkkeinä ja opastavat pienempiä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WKT Hoitaja passi löytyy </a:t>
            </a:r>
            <a:r>
              <a:rPr lang="fi-FI" sz="1600" dirty="0" err="1">
                <a:latin typeface="Arial" panose="020B0604020202020204" pitchFamily="34" charset="0"/>
                <a:cs typeface="Arial" panose="020B0604020202020204" pitchFamily="34" charset="0"/>
              </a:rPr>
              <a:t>hopotista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 omasta profiilista lahjakorteista.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	Talliavuista saa merkinnän mm. (henkilökunta määrittelee)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10 merkintää = 1 </a:t>
            </a:r>
            <a:r>
              <a:rPr lang="fi-FI" sz="1200" dirty="0" err="1">
                <a:latin typeface="Arial" panose="020B0604020202020204" pitchFamily="34" charset="0"/>
                <a:cs typeface="Arial" panose="020B0604020202020204" pitchFamily="34" charset="0"/>
              </a:rPr>
              <a:t>hopoti</a:t>
            </a: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 tunti 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Talutus 5x = 1 </a:t>
            </a:r>
            <a:r>
              <a:rPr lang="fi-FI" sz="1200" dirty="0" err="1">
                <a:latin typeface="Arial" panose="020B0604020202020204" pitchFamily="34" charset="0"/>
                <a:cs typeface="Arial" panose="020B0604020202020204" pitchFamily="34" charset="0"/>
              </a:rPr>
              <a:t>hopoti</a:t>
            </a: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 tunti 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Hoitajaliikutus ns. itsenäinen tunti yhtenä vaihtoehtona. 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fi-FI" sz="1200" dirty="0" err="1">
                <a:latin typeface="Arial" panose="020B0604020202020204" pitchFamily="34" charset="0"/>
                <a:cs typeface="Arial" panose="020B0604020202020204" pitchFamily="34" charset="0"/>
              </a:rPr>
              <a:t>Hopoti</a:t>
            </a: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 tunnit voi käyttää </a:t>
            </a:r>
            <a:r>
              <a:rPr lang="fi-FI" sz="1200" dirty="0" err="1">
                <a:latin typeface="Arial" panose="020B0604020202020204" pitchFamily="34" charset="0"/>
                <a:cs typeface="Arial" panose="020B0604020202020204" pitchFamily="34" charset="0"/>
              </a:rPr>
              <a:t>Wanhan</a:t>
            </a: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 Koulun Tallilla tai </a:t>
            </a:r>
            <a:r>
              <a:rPr lang="fi-FI" sz="1200" dirty="0" err="1">
                <a:latin typeface="Arial" panose="020B0604020202020204" pitchFamily="34" charset="0"/>
                <a:cs typeface="Arial" panose="020B0604020202020204" pitchFamily="34" charset="0"/>
              </a:rPr>
              <a:t>Wanhamäen</a:t>
            </a: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 tallilla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Pyritään järjestämään hoitajille varatut kaapit/tms. tila omille tavaroille ja tilat pidetään siistinä.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Huolehtivat hoitohevosensa siisteydestä, varusteiden puhdistuksesta ja pesevät säännöllisesti satulahuopia/vöitä, huovat pesukoneeseen.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i-FI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i-FI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01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1BFD36-7771-4A1E-97EC-45E45CB80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Wanhan</a:t>
            </a:r>
            <a:r>
              <a:rPr lang="fi-FI" dirty="0"/>
              <a:t> Koulun Tallin hoitajat 2.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70A5FA3-830F-4AB0-B16F-5FADB28C7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Huolehtivat omalta osaltaan tallin yleisestä siisteydestä ja järjestyksestä (käytävien lakaisu, tavarat paikalleen käytön jälkeen/muiden jäljiltä)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Osallistuvat hoitajakokouksiin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Auttavat halutessaan kisoissa toimihenkilötehtävissä, josta saisi merkinnän hoitajapassiin.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Hoitajat eivät ohjeista tai jaa hoitotehtäviä toisilleen/keskenään, vaan ottavat ohjeet ja tehtävät vastaan opeilta/tallihenkilökunnalta tai kysyvät epäselvissä tilanteissa!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Saavat ilmaiseksi osallistua hevosen hoitokursseille ja nuorisoklubiin.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Suorittavat ilmaiseksi perushoitomerkin ja Hoito 1 merkin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Alaikäisen hoitajan vastuu on huoltajilla.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i-FI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Allekirjoitetaan nämä yhdessä sovitut asiat ja palautetaan tallille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i-FI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i-FI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	____________________________________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Oma allekirjoitus ja nimenselvennys		huoltajan allekirjoitus ja nimenselvennys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i-FI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735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2543B45-5A1D-401A-B5AD-FE16704E9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Wanhamäen</a:t>
            </a:r>
            <a:r>
              <a:rPr lang="fi-FI" dirty="0"/>
              <a:t> Tallin hoitajat:</a:t>
            </a:r>
          </a:p>
        </p:txBody>
      </p:sp>
      <p:graphicFrame>
        <p:nvGraphicFramePr>
          <p:cNvPr id="4" name="Taulukko 4">
            <a:extLst>
              <a:ext uri="{FF2B5EF4-FFF2-40B4-BE49-F238E27FC236}">
                <a16:creationId xmlns:a16="http://schemas.microsoft.com/office/drawing/2014/main" id="{12BFCA83-D44D-46F8-B0C0-4AF2902506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98397"/>
              </p:ext>
            </p:extLst>
          </p:nvPr>
        </p:nvGraphicFramePr>
        <p:xfrm>
          <a:off x="394653" y="174727"/>
          <a:ext cx="11402694" cy="6508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0898">
                  <a:extLst>
                    <a:ext uri="{9D8B030D-6E8A-4147-A177-3AD203B41FA5}">
                      <a16:colId xmlns:a16="http://schemas.microsoft.com/office/drawing/2014/main" val="507730531"/>
                    </a:ext>
                  </a:extLst>
                </a:gridCol>
                <a:gridCol w="3800898">
                  <a:extLst>
                    <a:ext uri="{9D8B030D-6E8A-4147-A177-3AD203B41FA5}">
                      <a16:colId xmlns:a16="http://schemas.microsoft.com/office/drawing/2014/main" val="2574886547"/>
                    </a:ext>
                  </a:extLst>
                </a:gridCol>
                <a:gridCol w="3800898">
                  <a:extLst>
                    <a:ext uri="{9D8B030D-6E8A-4147-A177-3AD203B41FA5}">
                      <a16:colId xmlns:a16="http://schemas.microsoft.com/office/drawing/2014/main" val="782667269"/>
                    </a:ext>
                  </a:extLst>
                </a:gridCol>
              </a:tblGrid>
              <a:tr h="433903">
                <a:tc>
                  <a:txBody>
                    <a:bodyPr/>
                    <a:lstStyle/>
                    <a:p>
                      <a:r>
                        <a:rPr lang="fi-FI" b="1" dirty="0"/>
                        <a:t>Nimi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b="1" dirty="0"/>
                        <a:t>hoitomerkit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b="1" dirty="0"/>
                        <a:t>hevonen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417939"/>
                  </a:ext>
                </a:extLst>
              </a:tr>
              <a:tr h="433903">
                <a:tc>
                  <a:txBody>
                    <a:bodyPr/>
                    <a:lstStyle/>
                    <a:p>
                      <a:r>
                        <a:rPr lang="fi-FI" b="1" dirty="0"/>
                        <a:t>Vilma Vesterinen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b="1" dirty="0"/>
                        <a:t>Poitsu, </a:t>
                      </a:r>
                      <a:r>
                        <a:rPr lang="fi-FI" b="1" dirty="0" err="1"/>
                        <a:t>Kamilla</a:t>
                      </a:r>
                      <a:endParaRPr lang="fi-FI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740891"/>
                  </a:ext>
                </a:extLst>
              </a:tr>
              <a:tr h="433903">
                <a:tc>
                  <a:txBody>
                    <a:bodyPr/>
                    <a:lstStyle/>
                    <a:p>
                      <a:r>
                        <a:rPr lang="fi-FI" b="1" dirty="0"/>
                        <a:t>Emilia Vuorela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b="1" dirty="0"/>
                        <a:t>Elli, Prinssi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28243"/>
                  </a:ext>
                </a:extLst>
              </a:tr>
              <a:tr h="433903">
                <a:tc>
                  <a:txBody>
                    <a:bodyPr/>
                    <a:lstStyle/>
                    <a:p>
                      <a:r>
                        <a:rPr lang="fi-FI" b="1" dirty="0"/>
                        <a:t>Kerttu Andersson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b="1" dirty="0"/>
                        <a:t>Paavo, </a:t>
                      </a:r>
                      <a:r>
                        <a:rPr lang="fi-FI" b="1" dirty="0" err="1"/>
                        <a:t>Filu</a:t>
                      </a:r>
                      <a:endParaRPr lang="fi-FI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498853"/>
                  </a:ext>
                </a:extLst>
              </a:tr>
              <a:tr h="433903">
                <a:tc>
                  <a:txBody>
                    <a:bodyPr/>
                    <a:lstStyle/>
                    <a:p>
                      <a:r>
                        <a:rPr lang="fi-FI" b="1" dirty="0"/>
                        <a:t>Henna Heinonen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b="1" dirty="0"/>
                        <a:t>Herttua, Haiti, </a:t>
                      </a:r>
                      <a:r>
                        <a:rPr lang="fi-FI" b="1" dirty="0" err="1"/>
                        <a:t>Pulde</a:t>
                      </a:r>
                      <a:endParaRPr lang="fi-FI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9493323"/>
                  </a:ext>
                </a:extLst>
              </a:tr>
              <a:tr h="433903">
                <a:tc>
                  <a:txBody>
                    <a:bodyPr/>
                    <a:lstStyle/>
                    <a:p>
                      <a:r>
                        <a:rPr lang="fi-FI" b="1" dirty="0"/>
                        <a:t>Elli Vuorela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b="1" dirty="0" err="1"/>
                        <a:t>Jerppa</a:t>
                      </a:r>
                      <a:r>
                        <a:rPr lang="fi-FI" b="1" dirty="0"/>
                        <a:t>, Martta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7794555"/>
                  </a:ext>
                </a:extLst>
              </a:tr>
              <a:tr h="433903">
                <a:tc>
                  <a:txBody>
                    <a:bodyPr/>
                    <a:lstStyle/>
                    <a:p>
                      <a:r>
                        <a:rPr lang="fi-FI" b="1" dirty="0"/>
                        <a:t>Vilma Hartikainen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b="1" dirty="0"/>
                        <a:t>Prinssi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0326927"/>
                  </a:ext>
                </a:extLst>
              </a:tr>
              <a:tr h="433903">
                <a:tc>
                  <a:txBody>
                    <a:bodyPr/>
                    <a:lstStyle/>
                    <a:p>
                      <a:r>
                        <a:rPr lang="fi-FI" b="1" dirty="0"/>
                        <a:t>Miia Hirviheimo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b="1" dirty="0"/>
                        <a:t>Sakke, Omppu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9481200"/>
                  </a:ext>
                </a:extLst>
              </a:tr>
              <a:tr h="433903">
                <a:tc>
                  <a:txBody>
                    <a:bodyPr/>
                    <a:lstStyle/>
                    <a:p>
                      <a:endParaRPr lang="fi-F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2393402"/>
                  </a:ext>
                </a:extLst>
              </a:tr>
              <a:tr h="433903">
                <a:tc>
                  <a:txBody>
                    <a:bodyPr/>
                    <a:lstStyle/>
                    <a:p>
                      <a:endParaRPr lang="fi-F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76794"/>
                  </a:ext>
                </a:extLst>
              </a:tr>
              <a:tr h="433903">
                <a:tc>
                  <a:txBody>
                    <a:bodyPr/>
                    <a:lstStyle/>
                    <a:p>
                      <a:endParaRPr lang="fi-F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4823644"/>
                  </a:ext>
                </a:extLst>
              </a:tr>
              <a:tr h="433903">
                <a:tc>
                  <a:txBody>
                    <a:bodyPr/>
                    <a:lstStyle/>
                    <a:p>
                      <a:endParaRPr lang="fi-F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6474468"/>
                  </a:ext>
                </a:extLst>
              </a:tr>
              <a:tr h="433903">
                <a:tc>
                  <a:txBody>
                    <a:bodyPr/>
                    <a:lstStyle/>
                    <a:p>
                      <a:endParaRPr lang="fi-F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7307828"/>
                  </a:ext>
                </a:extLst>
              </a:tr>
              <a:tr h="433903">
                <a:tc>
                  <a:txBody>
                    <a:bodyPr/>
                    <a:lstStyle/>
                    <a:p>
                      <a:endParaRPr lang="fi-F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466388"/>
                  </a:ext>
                </a:extLst>
              </a:tr>
              <a:tr h="433903">
                <a:tc>
                  <a:txBody>
                    <a:bodyPr/>
                    <a:lstStyle/>
                    <a:p>
                      <a:endParaRPr lang="fi-F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48053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5555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4E0533A-B440-4890-AF35-40C6D9B4A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557660" cy="5431536"/>
          </a:xfrm>
        </p:spPr>
        <p:txBody>
          <a:bodyPr>
            <a:normAutofit/>
          </a:bodyPr>
          <a:lstStyle/>
          <a:p>
            <a:r>
              <a:rPr lang="fi-FI" sz="3800" dirty="0"/>
              <a:t>Perustetaan </a:t>
            </a:r>
            <a:r>
              <a:rPr lang="fi-FI" sz="3800" dirty="0" err="1"/>
              <a:t>Wanhan</a:t>
            </a:r>
            <a:r>
              <a:rPr lang="fi-FI" sz="3800" dirty="0"/>
              <a:t> Koulun Tallin Nuorisoklubi</a:t>
            </a:r>
            <a:br>
              <a:rPr lang="fi-FI" sz="3800" dirty="0"/>
            </a:br>
            <a:br>
              <a:rPr lang="fi-FI" sz="3800" dirty="0"/>
            </a:br>
            <a:r>
              <a:rPr lang="fi-FI" sz="3800" dirty="0"/>
              <a:t>suunnitelma</a:t>
            </a:r>
            <a:br>
              <a:rPr lang="fi-FI" sz="3800" dirty="0"/>
            </a:br>
            <a:r>
              <a:rPr lang="fi-FI" sz="3800" dirty="0"/>
              <a:t>v. 2021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39411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80A9A3"/>
          </a:solidFill>
          <a:ln w="41275" cap="rnd">
            <a:solidFill>
              <a:srgbClr val="80A9A3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53900F7-2453-4B1A-BDC8-CFFDB7E12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8790" y="163287"/>
            <a:ext cx="6623095" cy="6498770"/>
          </a:xfrm>
        </p:spPr>
        <p:txBody>
          <a:bodyPr anchor="ctr">
            <a:normAutofit lnSpcReduction="10000"/>
          </a:bodyPr>
          <a:lstStyle/>
          <a:p>
            <a:r>
              <a:rPr lang="fi-FI" sz="3200" b="1" dirty="0"/>
              <a:t>Kelle? Kaikille hoitajille, ikä n. 10-18v.</a:t>
            </a:r>
          </a:p>
          <a:p>
            <a:r>
              <a:rPr lang="fi-FI" sz="3200" b="1" dirty="0"/>
              <a:t>Mitä? </a:t>
            </a:r>
            <a:br>
              <a:rPr lang="fi-FI" sz="3200" b="1" dirty="0"/>
            </a:br>
            <a:r>
              <a:rPr lang="fi-FI" sz="3200" b="1" dirty="0"/>
              <a:t>Ulkopelejä, mäkihyppylajikokeilu, hiihto/pulkkaratsastus, tallivierailu </a:t>
            </a:r>
            <a:r>
              <a:rPr lang="fi-FI" sz="3200" b="1" dirty="0" err="1"/>
              <a:t>Wanhis</a:t>
            </a:r>
            <a:r>
              <a:rPr lang="fi-FI" sz="3200" b="1" dirty="0"/>
              <a:t> tai muu talli?, Heppafutis, </a:t>
            </a:r>
            <a:r>
              <a:rPr lang="fi-FI" sz="3200" b="1" dirty="0" err="1"/>
              <a:t>suokkivaellus</a:t>
            </a:r>
            <a:r>
              <a:rPr lang="fi-FI" sz="3200" b="1" dirty="0"/>
              <a:t>, Mahdollinen messureissu jos korona sallii? Poniagilityä</a:t>
            </a:r>
            <a:br>
              <a:rPr lang="fi-FI" sz="3200" b="1" dirty="0"/>
            </a:br>
            <a:r>
              <a:rPr lang="fi-FI" sz="3200" b="1" dirty="0">
                <a:sym typeface="Wingdings" panose="05000000000000000000" pitchFamily="2" charset="2"/>
              </a:rPr>
              <a:t> Toimintaa y</a:t>
            </a:r>
            <a:r>
              <a:rPr lang="fi-FI" sz="3200" b="1" dirty="0"/>
              <a:t>hteistyössä </a:t>
            </a:r>
            <a:r>
              <a:rPr lang="fi-FI" sz="3200" b="1" dirty="0" err="1"/>
              <a:t>sennutiimin</a:t>
            </a:r>
            <a:r>
              <a:rPr lang="fi-FI" sz="3200" b="1" dirty="0"/>
              <a:t> kanssa</a:t>
            </a:r>
          </a:p>
          <a:p>
            <a:r>
              <a:rPr lang="fi-FI" sz="3200" b="1" dirty="0"/>
              <a:t>Jos korona jatkuu, etä- kokoontumiset.</a:t>
            </a:r>
          </a:p>
          <a:p>
            <a:r>
              <a:rPr lang="fi-FI" sz="3200" b="1" dirty="0" err="1">
                <a:sym typeface="Wingdings" panose="05000000000000000000" pitchFamily="2" charset="2"/>
              </a:rPr>
              <a:t>Etä</a:t>
            </a:r>
            <a:r>
              <a:rPr lang="fi-FI" sz="3200" b="1" dirty="0">
                <a:sym typeface="Wingdings" panose="05000000000000000000" pitchFamily="2" charset="2"/>
              </a:rPr>
              <a:t> koulutusta: Letitys, merkkisuoritustilaisuudet etänä? Hevosen esittäminen näyttelyissä. Somekoulutus Siiri!</a:t>
            </a:r>
          </a:p>
          <a:p>
            <a:r>
              <a:rPr lang="fi-FI" sz="3200" b="1" dirty="0">
                <a:sym typeface="Wingdings" panose="05000000000000000000" pitchFamily="2" charset="2"/>
              </a:rPr>
              <a:t>Ensiapukurssi, hevosille ja ihmisille</a:t>
            </a:r>
          </a:p>
          <a:p>
            <a:r>
              <a:rPr lang="fi-FI" sz="3200" b="1" dirty="0">
                <a:sym typeface="Wingdings" panose="05000000000000000000" pitchFamily="2" charset="2"/>
              </a:rPr>
              <a:t>Etähevostaitokilpailu?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57895037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LightSeedRightStep">
      <a:dk1>
        <a:srgbClr val="000000"/>
      </a:dk1>
      <a:lt1>
        <a:srgbClr val="FFFFFF"/>
      </a:lt1>
      <a:dk2>
        <a:srgbClr val="242E41"/>
      </a:dk2>
      <a:lt2>
        <a:srgbClr val="E8E2E3"/>
      </a:lt2>
      <a:accent1>
        <a:srgbClr val="80A9A3"/>
      </a:accent1>
      <a:accent2>
        <a:srgbClr val="7BA9B8"/>
      </a:accent2>
      <a:accent3>
        <a:srgbClr val="90A1C3"/>
      </a:accent3>
      <a:accent4>
        <a:srgbClr val="847FBA"/>
      </a:accent4>
      <a:accent5>
        <a:srgbClr val="AE96C6"/>
      </a:accent5>
      <a:accent6>
        <a:srgbClr val="B57FBA"/>
      </a:accent6>
      <a:hlink>
        <a:srgbClr val="AE6975"/>
      </a:hlink>
      <a:folHlink>
        <a:srgbClr val="7F7F7F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5701</TotalTime>
  <Words>959</Words>
  <Application>Microsoft Office PowerPoint</Application>
  <PresentationFormat>Laajakuva</PresentationFormat>
  <Paragraphs>154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4" baseType="lpstr">
      <vt:lpstr>Arial</vt:lpstr>
      <vt:lpstr>Modern Love</vt:lpstr>
      <vt:lpstr>The Hand</vt:lpstr>
      <vt:lpstr>SketchyVTI</vt:lpstr>
      <vt:lpstr>HOITAJAT JA NUORISOKLUBI Wanhis ja WKT</vt:lpstr>
      <vt:lpstr>Wanhamäen Tallin hoitajat 1. </vt:lpstr>
      <vt:lpstr>Wanhamäen Tallin hoitajat 2.</vt:lpstr>
      <vt:lpstr>Wanhamäen Tallin hoitajat:</vt:lpstr>
      <vt:lpstr>Wanhamäen Tallin Nuorisoklubi suunnitelma v. 2021</vt:lpstr>
      <vt:lpstr>Wanhan Koulun Tallin hoitajat 1. </vt:lpstr>
      <vt:lpstr>Wanhan Koulun Tallin hoitajat 2.</vt:lpstr>
      <vt:lpstr>Wanhamäen Tallin hoitajat:</vt:lpstr>
      <vt:lpstr>Perustetaan Wanhan Koulun Tallin Nuorisoklubi  suunnitelma v. 2021</vt:lpstr>
      <vt:lpstr>Tallin yhteiset pelisäännöt löytyvät nettisivuilta. Hoitajien tärkeäksi kokemat asiat pelisääntöihin: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HOITAJAT JA NUORISOKLUBI Wanhis ja WKT</dc:title>
  <dc:creator>Jaana Seppänen</dc:creator>
  <cp:lastModifiedBy>Anne-Leena Pellikka</cp:lastModifiedBy>
  <cp:revision>9</cp:revision>
  <dcterms:created xsi:type="dcterms:W3CDTF">2021-01-30T14:20:49Z</dcterms:created>
  <dcterms:modified xsi:type="dcterms:W3CDTF">2021-02-21T17:38:35Z</dcterms:modified>
</cp:coreProperties>
</file>